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256" r:id="rId2"/>
    <p:sldId id="258" r:id="rId3"/>
    <p:sldId id="436" r:id="rId4"/>
    <p:sldId id="411" r:id="rId5"/>
    <p:sldId id="438" r:id="rId6"/>
    <p:sldId id="428" r:id="rId7"/>
    <p:sldId id="434" r:id="rId8"/>
    <p:sldId id="431" r:id="rId9"/>
    <p:sldId id="432" r:id="rId10"/>
    <p:sldId id="429" r:id="rId11"/>
    <p:sldId id="440" r:id="rId12"/>
    <p:sldId id="442" r:id="rId13"/>
    <p:sldId id="441" r:id="rId14"/>
    <p:sldId id="374" r:id="rId15"/>
    <p:sldId id="328" r:id="rId16"/>
    <p:sldId id="43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Whitman" initials="JW" lastIdx="1" clrIdx="0">
    <p:extLst>
      <p:ext uri="{19B8F6BF-5375-455C-9EA6-DF929625EA0E}">
        <p15:presenceInfo xmlns:p15="http://schemas.microsoft.com/office/powerpoint/2012/main" userId="S::jwhitman@tapestry.care::dca5ff5b-131c-4a3e-a8ba-3fb2709c56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984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-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E146E-1263-48DE-A502-D6A62E052FEF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CACB3-B15C-49B4-AC4F-66984E2C10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2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20F73375-6BB4-43DB-B272-AE44AA87A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F1BDCE-DED9-431B-A152-61C4640B0145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CCC1773F-5F71-41EE-A388-F924F53499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BB9B98B-56B9-46D1-BE6A-16F53EFAC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3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8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4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2370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4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53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18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13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3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9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1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8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5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0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003875-F4C8-4092-9E25-240A465FB708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974A1-8CD7-4411-98F8-AADA1E8D6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35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28419" y="0"/>
            <a:ext cx="13809950" cy="1610575"/>
          </a:xfrm>
        </p:spPr>
        <p:txBody>
          <a:bodyPr/>
          <a:lstStyle/>
          <a:p>
            <a:pPr algn="ctr" defTabSz="409575"/>
            <a:r>
              <a:rPr lang="en-US" sz="3200" dirty="0"/>
              <a:t>     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						    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																								</a:t>
            </a:r>
            <a:br>
              <a:rPr lang="en-US" sz="2400" dirty="0"/>
            </a:br>
            <a:r>
              <a:rPr lang="en-US" sz="3200" dirty="0">
                <a:solidFill>
                  <a:schemeClr val="tx1"/>
                </a:solidFill>
              </a:rPr>
              <a:t>A National Initiative to Identify &amp; Address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“NO BRAINERS” </a:t>
            </a:r>
            <a:r>
              <a:rPr lang="en-US" sz="3200" dirty="0">
                <a:solidFill>
                  <a:schemeClr val="tx1"/>
                </a:solidFill>
              </a:rPr>
              <a:t>in Long Term Care</a:t>
            </a:r>
            <a:br>
              <a:rPr lang="en-US" sz="3600" b="1" dirty="0"/>
            </a:br>
            <a:r>
              <a:rPr lang="en-US" sz="3600" b="1" dirty="0"/>
              <a:t>    </a:t>
            </a:r>
            <a:endParaRPr lang="en-US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036510" y="2671400"/>
            <a:ext cx="406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b="1" dirty="0"/>
              <a:t> 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41" y="1109015"/>
            <a:ext cx="6497030" cy="26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56860" y="3614057"/>
            <a:ext cx="793157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             </a:t>
            </a:r>
            <a:endParaRPr lang="en-US" sz="2000" dirty="0"/>
          </a:p>
          <a:p>
            <a:pPr algn="ctr"/>
            <a:r>
              <a:rPr lang="en-US" sz="2000" dirty="0"/>
              <a:t>     </a:t>
            </a:r>
            <a:r>
              <a:rPr lang="en-US" b="1" dirty="0"/>
              <a:t>John Whitman, MBA, NHA</a:t>
            </a:r>
          </a:p>
          <a:p>
            <a:pPr algn="ctr"/>
            <a:r>
              <a:rPr lang="en-US" sz="1600" dirty="0"/>
              <a:t>       Executive Director – The TRECS Institute</a:t>
            </a:r>
          </a:p>
          <a:p>
            <a:pPr algn="ctr"/>
            <a:r>
              <a:rPr lang="en-US" sz="1600" dirty="0"/>
              <a:t>         Faculty - Wharton MBA Health Care Management Program</a:t>
            </a:r>
          </a:p>
          <a:p>
            <a:pPr algn="ctr"/>
            <a:endParaRPr lang="en-US" sz="1600" dirty="0"/>
          </a:p>
          <a:p>
            <a:pPr algn="ctr"/>
            <a:r>
              <a:rPr lang="en-US" b="1" dirty="0"/>
              <a:t>    Robert Field, PhD</a:t>
            </a:r>
          </a:p>
          <a:p>
            <a:pPr algn="ctr"/>
            <a:r>
              <a:rPr lang="en-US" dirty="0"/>
              <a:t>         </a:t>
            </a:r>
            <a:r>
              <a:rPr lang="en-US" sz="1600" dirty="0"/>
              <a:t>Professor of Law and Professor of Health Management</a:t>
            </a:r>
          </a:p>
          <a:p>
            <a:pPr algn="ctr"/>
            <a:r>
              <a:rPr lang="en-US" sz="1600" dirty="0"/>
              <a:t>     and Policy, Drexel University</a:t>
            </a:r>
          </a:p>
          <a:p>
            <a:pPr algn="ctr"/>
            <a:endParaRPr lang="en-US" sz="1600" dirty="0"/>
          </a:p>
          <a:p>
            <a:pPr algn="ctr"/>
            <a:r>
              <a:rPr lang="en-US" b="1" dirty="0"/>
              <a:t>    Norma Coe, PhD</a:t>
            </a:r>
          </a:p>
          <a:p>
            <a:pPr algn="ctr"/>
            <a:r>
              <a:rPr lang="en-US" sz="1600" b="1" dirty="0"/>
              <a:t>              </a:t>
            </a:r>
            <a:r>
              <a:rPr lang="en-US" sz="1600" dirty="0"/>
              <a:t>LDI Expert &amp; Associate Professor, Perelman School of Medicine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pic>
        <p:nvPicPr>
          <p:cNvPr id="8" name="Picture 7" descr="D:\Documents\Documents\Summit Information\Summit 2017\5 logo.jpg">
            <a:extLst>
              <a:ext uri="{FF2B5EF4-FFF2-40B4-BE49-F238E27FC236}">
                <a16:creationId xmlns:a16="http://schemas.microsoft.com/office/drawing/2014/main" id="{AA26F686-8F7D-4D05-A32A-3EF388E8759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6" t="27599" r="5130" b="48056"/>
          <a:stretch/>
        </p:blipFill>
        <p:spPr bwMode="auto">
          <a:xfrm>
            <a:off x="579269" y="5232856"/>
            <a:ext cx="2555181" cy="880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B74E3C-C33E-44F2-9E08-D41012EE588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r="1764" b="8048"/>
          <a:stretch/>
        </p:blipFill>
        <p:spPr bwMode="auto">
          <a:xfrm>
            <a:off x="9457970" y="5185410"/>
            <a:ext cx="2555180" cy="880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B79733-4DD7-4AD9-BB68-A7659E8F2C7D}"/>
              </a:ext>
            </a:extLst>
          </p:cNvPr>
          <p:cNvSpPr txBox="1"/>
          <p:nvPr/>
        </p:nvSpPr>
        <p:spPr>
          <a:xfrm>
            <a:off x="9425071" y="2324902"/>
            <a:ext cx="28888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sz="1600" dirty="0"/>
              <a:t>November 30, 2018 </a:t>
            </a:r>
          </a:p>
          <a:p>
            <a:r>
              <a:rPr lang="en-US" sz="1600" dirty="0"/>
              <a:t>The Leonard Davis Institute</a:t>
            </a:r>
          </a:p>
          <a:p>
            <a:r>
              <a:rPr lang="en-US" sz="1600" dirty="0"/>
              <a:t>     of Health Economics </a:t>
            </a:r>
          </a:p>
        </p:txBody>
      </p:sp>
    </p:spTree>
    <p:extLst>
      <p:ext uri="{BB962C8B-B14F-4D97-AF65-F5344CB8AC3E}">
        <p14:creationId xmlns:p14="http://schemas.microsoft.com/office/powerpoint/2010/main" val="48693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DBB3-8A4D-43EB-BD6A-3D5F7568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802285"/>
          </a:xfrm>
        </p:spPr>
        <p:txBody>
          <a:bodyPr/>
          <a:lstStyle/>
          <a:p>
            <a:pPr algn="ctr"/>
            <a:r>
              <a:rPr lang="en-US" sz="3200" b="1" dirty="0"/>
              <a:t>Identify Research Opportunities that will Support Needed Changes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18AD-19F3-4A84-9CD1-F9D99C50D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905002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/>
              <a:t>Major data review and analysis to provide a more detailed and more accurate estimate of the potential savings available to our system.</a:t>
            </a:r>
          </a:p>
          <a:p>
            <a:r>
              <a:rPr lang="en-US" sz="2400" dirty="0"/>
              <a:t>Study the national policy implications of several of the identified “No Brainers”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>
                <a:solidFill>
                  <a:srgbClr val="FFFF00"/>
                </a:solidFill>
              </a:rPr>
              <a:t>Consider expanding the “No Brainer” idea to other parts of health care system, such as hospitals, home health care, hospice, emergency rooms, etc.</a:t>
            </a:r>
          </a:p>
        </p:txBody>
      </p:sp>
    </p:spTree>
    <p:extLst>
      <p:ext uri="{BB962C8B-B14F-4D97-AF65-F5344CB8AC3E}">
        <p14:creationId xmlns:p14="http://schemas.microsoft.com/office/powerpoint/2010/main" val="311584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A12D-9937-411B-A47A-D4AB4600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6813"/>
          </a:xfrm>
        </p:spPr>
        <p:txBody>
          <a:bodyPr/>
          <a:lstStyle/>
          <a:p>
            <a:r>
              <a:rPr lang="en-US" sz="3200" b="1" dirty="0"/>
              <a:t>                 Breakdown of “No Brainers”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61C35-AC1F-4C0E-8D57-51F1F6A48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46" y="1088572"/>
            <a:ext cx="10719553" cy="576942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FFFF00"/>
                </a:solidFill>
              </a:rPr>
              <a:t>                                                                </a:t>
            </a:r>
            <a:r>
              <a:rPr lang="en-US" sz="2400" b="1" dirty="0">
                <a:solidFill>
                  <a:srgbClr val="FFFF00"/>
                </a:solidFill>
              </a:rPr>
              <a:t>High $ Savings</a:t>
            </a: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3DA6CB-6041-407B-A8D3-FA3FDBBD9D56}"/>
              </a:ext>
            </a:extLst>
          </p:cNvPr>
          <p:cNvCxnSpPr>
            <a:cxnSpLocks/>
          </p:cNvCxnSpPr>
          <p:nvPr/>
        </p:nvCxnSpPr>
        <p:spPr>
          <a:xfrm>
            <a:off x="877455" y="3881683"/>
            <a:ext cx="93933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6573761-CE23-4C56-B96D-BEBE28F2F0C7}"/>
              </a:ext>
            </a:extLst>
          </p:cNvPr>
          <p:cNvSpPr txBox="1"/>
          <p:nvPr/>
        </p:nvSpPr>
        <p:spPr>
          <a:xfrm>
            <a:off x="794331" y="3832283"/>
            <a:ext cx="947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Low Quality                                                                   High Quality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D32686-ABE2-4C72-872E-D461E42D4098}"/>
              </a:ext>
            </a:extLst>
          </p:cNvPr>
          <p:cNvSpPr txBox="1"/>
          <p:nvPr/>
        </p:nvSpPr>
        <p:spPr>
          <a:xfrm>
            <a:off x="7995793" y="1434316"/>
            <a:ext cx="208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*Telemedicine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7EF090-3A3C-410E-9048-D9808AAC7AB7}"/>
              </a:ext>
            </a:extLst>
          </p:cNvPr>
          <p:cNvSpPr txBox="1"/>
          <p:nvPr/>
        </p:nvSpPr>
        <p:spPr>
          <a:xfrm>
            <a:off x="7099206" y="1851292"/>
            <a:ext cx="252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*Blood Transfusions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F4F82D-3CE3-40B7-BC61-2A22AB423989}"/>
              </a:ext>
            </a:extLst>
          </p:cNvPr>
          <p:cNvSpPr txBox="1"/>
          <p:nvPr/>
        </p:nvSpPr>
        <p:spPr>
          <a:xfrm>
            <a:off x="5766388" y="2421430"/>
            <a:ext cx="298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*End of Life Transfers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1CD7D1-2ADC-40A1-ADDE-56C56388C12C}"/>
              </a:ext>
            </a:extLst>
          </p:cNvPr>
          <p:cNvSpPr txBox="1"/>
          <p:nvPr/>
        </p:nvSpPr>
        <p:spPr>
          <a:xfrm>
            <a:off x="5193818" y="2057421"/>
            <a:ext cx="222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*Tort Reform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CDED5D-624C-45D0-B056-4798378A88F4}"/>
              </a:ext>
            </a:extLst>
          </p:cNvPr>
          <p:cNvSpPr txBox="1"/>
          <p:nvPr/>
        </p:nvSpPr>
        <p:spPr>
          <a:xfrm>
            <a:off x="5634030" y="4596759"/>
            <a:ext cx="503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*Ordering of Narcotics &amp; Pain Medications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3C1226-7625-4F28-A187-59FE3A663A86}"/>
              </a:ext>
            </a:extLst>
          </p:cNvPr>
          <p:cNvCxnSpPr>
            <a:cxnSpLocks/>
          </p:cNvCxnSpPr>
          <p:nvPr/>
        </p:nvCxnSpPr>
        <p:spPr>
          <a:xfrm>
            <a:off x="5227780" y="1387509"/>
            <a:ext cx="0" cy="5257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255C1E5-155F-4F42-85F0-AAC4C37F08F7}"/>
              </a:ext>
            </a:extLst>
          </p:cNvPr>
          <p:cNvSpPr txBox="1"/>
          <p:nvPr/>
        </p:nvSpPr>
        <p:spPr>
          <a:xfrm>
            <a:off x="3508310" y="6393502"/>
            <a:ext cx="337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             </a:t>
            </a:r>
            <a:r>
              <a:rPr lang="en-US" sz="2400" b="1" dirty="0">
                <a:solidFill>
                  <a:srgbClr val="FFFF00"/>
                </a:solidFill>
              </a:rPr>
              <a:t>Low $ Savings                                                 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B5E787-6684-4978-BDD8-7D617AD780F2}"/>
              </a:ext>
            </a:extLst>
          </p:cNvPr>
          <p:cNvSpPr txBox="1"/>
          <p:nvPr/>
        </p:nvSpPr>
        <p:spPr>
          <a:xfrm>
            <a:off x="6949921" y="3347762"/>
            <a:ext cx="325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*Redesign Survey Process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8DD49E-AF4B-47E4-AF2A-1E81BC6ECC15}"/>
              </a:ext>
            </a:extLst>
          </p:cNvPr>
          <p:cNvSpPr txBox="1"/>
          <p:nvPr/>
        </p:nvSpPr>
        <p:spPr>
          <a:xfrm>
            <a:off x="5638800" y="29972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3D40FA-58F4-43B1-AB1E-36499C9C35A2}"/>
              </a:ext>
            </a:extLst>
          </p:cNvPr>
          <p:cNvSpPr txBox="1"/>
          <p:nvPr/>
        </p:nvSpPr>
        <p:spPr>
          <a:xfrm>
            <a:off x="5433200" y="4254030"/>
            <a:ext cx="503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Redesign Medication Management in LTC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D98BCF-C7C7-407F-926B-5D62D6A15634}"/>
              </a:ext>
            </a:extLst>
          </p:cNvPr>
          <p:cNvSpPr txBox="1"/>
          <p:nvPr/>
        </p:nvSpPr>
        <p:spPr>
          <a:xfrm>
            <a:off x="5634029" y="2867303"/>
            <a:ext cx="533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*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Providing dialysis at the resident’s bedside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66C1E4-6113-42A6-AA77-5833A1AEEA49}"/>
              </a:ext>
            </a:extLst>
          </p:cNvPr>
          <p:cNvSpPr txBox="1"/>
          <p:nvPr/>
        </p:nvSpPr>
        <p:spPr>
          <a:xfrm>
            <a:off x="171908" y="1459859"/>
            <a:ext cx="505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*Allowing Admitting H&amp;P to be completed</a:t>
            </a:r>
          </a:p>
          <a:p>
            <a:r>
              <a:rPr lang="en-US" dirty="0"/>
              <a:t>   through a telemedicine visit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34A578-C20C-4F46-99AC-6599D25B9253}"/>
              </a:ext>
            </a:extLst>
          </p:cNvPr>
          <p:cNvSpPr txBox="1"/>
          <p:nvPr/>
        </p:nvSpPr>
        <p:spPr>
          <a:xfrm>
            <a:off x="131241" y="2207227"/>
            <a:ext cx="505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*Allowing the Medicaid Recertification visit</a:t>
            </a:r>
          </a:p>
          <a:p>
            <a:r>
              <a:rPr lang="en-US" dirty="0"/>
              <a:t>    be completed through telemedicine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FA6D23-D08C-4CDD-99CF-698A1BF988F8}"/>
              </a:ext>
            </a:extLst>
          </p:cNvPr>
          <p:cNvSpPr txBox="1"/>
          <p:nvPr/>
        </p:nvSpPr>
        <p:spPr>
          <a:xfrm>
            <a:off x="5634029" y="5106044"/>
            <a:ext cx="503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*Requiring monthly medication reviews be completed by an independent pharmacist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2EB7A4-40A0-4A16-AC88-87518CB76829}"/>
              </a:ext>
            </a:extLst>
          </p:cNvPr>
          <p:cNvSpPr txBox="1"/>
          <p:nvPr/>
        </p:nvSpPr>
        <p:spPr>
          <a:xfrm>
            <a:off x="116075" y="2870959"/>
            <a:ext cx="445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Payroll Based Payroll (JBJ) Reporting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9D6B10E-F55D-443B-8A60-0C4D71530029}"/>
              </a:ext>
            </a:extLst>
          </p:cNvPr>
          <p:cNvSpPr txBox="1"/>
          <p:nvPr/>
        </p:nvSpPr>
        <p:spPr>
          <a:xfrm>
            <a:off x="116075" y="3319309"/>
            <a:ext cx="445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Mandatory Reporting Requirements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F54E14-A1E9-4354-B8EE-58E1A0667561}"/>
              </a:ext>
            </a:extLst>
          </p:cNvPr>
          <p:cNvSpPr txBox="1"/>
          <p:nvPr/>
        </p:nvSpPr>
        <p:spPr>
          <a:xfrm>
            <a:off x="253246" y="4531733"/>
            <a:ext cx="517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Requiring full prescription labels – added time for staff and delays for resident</a:t>
            </a:r>
          </a:p>
        </p:txBody>
      </p:sp>
    </p:spTree>
    <p:extLst>
      <p:ext uri="{BB962C8B-B14F-4D97-AF65-F5344CB8AC3E}">
        <p14:creationId xmlns:p14="http://schemas.microsoft.com/office/powerpoint/2010/main" val="377906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7F36-80FF-4EA7-9674-F5B74B12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                       Top Picks for Today’s Summit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2D0E-DC8B-4DC2-83DD-264040D5B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45" y="1152983"/>
            <a:ext cx="11737910" cy="552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      </a:t>
            </a:r>
            <a:r>
              <a:rPr lang="en-US" b="1" dirty="0">
                <a:solidFill>
                  <a:srgbClr val="FFFF00"/>
                </a:solidFill>
              </a:rPr>
              <a:t>“No Brainer”			Root Cause		   Quality Improvement		  Cost Reduction/</a:t>
            </a:r>
            <a:r>
              <a:rPr lang="en-US" b="1" dirty="0" err="1">
                <a:solidFill>
                  <a:srgbClr val="FFFF00"/>
                </a:solidFill>
              </a:rPr>
              <a:t>Yr</a:t>
            </a:r>
            <a:endParaRPr lang="en-US" b="1" dirty="0"/>
          </a:p>
          <a:p>
            <a:r>
              <a:rPr lang="en-US" dirty="0"/>
              <a:t>  </a:t>
            </a:r>
            <a:r>
              <a:rPr lang="en-US" b="1" dirty="0"/>
              <a:t>Telemedicine</a:t>
            </a:r>
            <a:r>
              <a:rPr lang="en-US" dirty="0"/>
              <a:t>		    Reimbursement        Prevents Acute Admissions          Over $1 billion </a:t>
            </a:r>
          </a:p>
          <a:p>
            <a:pPr marL="0" indent="0">
              <a:buNone/>
            </a:pPr>
            <a:r>
              <a:rPr lang="en-US" dirty="0"/>
              <a:t>       </a:t>
            </a:r>
          </a:p>
          <a:p>
            <a:r>
              <a:rPr lang="en-US" b="1" dirty="0"/>
              <a:t>Blood Transfusions      </a:t>
            </a:r>
            <a:r>
              <a:rPr lang="en-US" dirty="0"/>
              <a:t>1965 Regulations       Prevents hospital stays                 Over $400 million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End of Life transfers</a:t>
            </a:r>
            <a:r>
              <a:rPr lang="en-US" dirty="0"/>
              <a:t>     Family Preference     Allows peaceful passing	           Over $1billion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Dialysis within SNF</a:t>
            </a:r>
            <a:r>
              <a:rPr lang="en-US" dirty="0"/>
              <a:t>	    Reimbursement             Prevent transport 			     Unknown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Survey Process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/>
              <a:t>	    Regulations  	                 Dramatic 				      Unknown 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Tort Reform</a:t>
            </a:r>
            <a:r>
              <a:rPr lang="en-US" dirty="0"/>
              <a:t>			    Legal Regulations               Dramatic 				      Unknown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2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A6C1-4DDE-4F3D-B0B4-F4F09D4E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                          Top “No Brainers” </a:t>
            </a:r>
            <a:br>
              <a:rPr lang="en-US" sz="3200" b="1" dirty="0"/>
            </a:br>
            <a:r>
              <a:rPr lang="en-US" sz="3200" b="1" dirty="0"/>
              <a:t>    </a:t>
            </a:r>
            <a:r>
              <a:rPr lang="en-US" sz="2800" b="1" dirty="0"/>
              <a:t>From a Quality Improvement and Cost Reduction</a:t>
            </a:r>
            <a:br>
              <a:rPr lang="en-US" sz="3200" b="1" dirty="0"/>
            </a:br>
            <a:r>
              <a:rPr lang="en-US" sz="3200" b="1" dirty="0"/>
              <a:t>   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3FBDA-5F9A-476A-93E8-7BAD24A8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17964"/>
            <a:ext cx="8946541" cy="453043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       “No Brainers”		           Estimated Wasted Spending/year</a:t>
            </a:r>
          </a:p>
          <a:p>
            <a:r>
              <a:rPr lang="en-US" dirty="0"/>
              <a:t>Telemedicine in SNFs				$ 1.3 billion dollars	</a:t>
            </a:r>
          </a:p>
          <a:p>
            <a:r>
              <a:rPr lang="en-US" dirty="0"/>
              <a:t>Blood Transfusions 				       $   400 million dollars </a:t>
            </a:r>
          </a:p>
          <a:p>
            <a:r>
              <a:rPr lang="en-US" dirty="0"/>
              <a:t>End of Life acute transfers		       </a:t>
            </a:r>
            <a:r>
              <a:rPr lang="en-US" u="sng" dirty="0"/>
              <a:t>$ 1.8 billion dollars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             Potential Medicare Savings     $ 3.5 billion dollars a year!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/>
              <a:t>	Other “No Brainers”</a:t>
            </a:r>
          </a:p>
          <a:p>
            <a:r>
              <a:rPr lang="en-US" dirty="0"/>
              <a:t>Redesigning Survey Process			Unknown</a:t>
            </a:r>
          </a:p>
          <a:p>
            <a:r>
              <a:rPr lang="en-US" dirty="0"/>
              <a:t>Redesign Medication Management	Unknown</a:t>
            </a:r>
          </a:p>
          <a:p>
            <a:r>
              <a:rPr lang="en-US" dirty="0"/>
              <a:t>Tort Reform						             Unknown</a:t>
            </a:r>
          </a:p>
          <a:p>
            <a:r>
              <a:rPr lang="en-US" dirty="0"/>
              <a:t>Providing dialysis at bedside			Unknown			</a:t>
            </a:r>
          </a:p>
        </p:txBody>
      </p:sp>
    </p:spTree>
    <p:extLst>
      <p:ext uri="{BB962C8B-B14F-4D97-AF65-F5344CB8AC3E}">
        <p14:creationId xmlns:p14="http://schemas.microsoft.com/office/powerpoint/2010/main" val="326362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738"/>
            <a:ext cx="10050834" cy="140053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    At the end of the day…. 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          It for the Gerties of the world!</a:t>
            </a:r>
          </a:p>
        </p:txBody>
      </p:sp>
      <p:pic>
        <p:nvPicPr>
          <p:cNvPr id="4" name="Picture 2" descr="elderly-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5" t="13472"/>
          <a:stretch/>
        </p:blipFill>
        <p:spPr>
          <a:xfrm>
            <a:off x="2689704" y="1762795"/>
            <a:ext cx="5243902" cy="465612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575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emotivators_1793_14427781">
            <a:extLst>
              <a:ext uri="{FF2B5EF4-FFF2-40B4-BE49-F238E27FC236}">
                <a16:creationId xmlns:a16="http://schemas.microsoft.com/office/drawing/2014/main" id="{E3EAA3F8-B420-4D95-8CC0-0F6801F7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-400050"/>
            <a:ext cx="10450285" cy="76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9F6F2-0487-4141-BA6D-16A5F390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66692"/>
            <a:ext cx="9825757" cy="986556"/>
          </a:xfrm>
        </p:spPr>
        <p:txBody>
          <a:bodyPr/>
          <a:lstStyle/>
          <a:p>
            <a:r>
              <a:rPr lang="en-US" b="1" dirty="0"/>
              <a:t>          Please direct any questions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939B3-5675-46B3-B48E-1F726895A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729" y="2585656"/>
            <a:ext cx="7966611" cy="419548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John Whitman, MBA, NHA</a:t>
            </a:r>
          </a:p>
          <a:p>
            <a:pPr marL="0" indent="0" algn="ctr">
              <a:buNone/>
            </a:pPr>
            <a:r>
              <a:rPr lang="en-US" sz="2400" dirty="0"/>
              <a:t>Executive Director</a:t>
            </a:r>
          </a:p>
          <a:p>
            <a:pPr marL="0" indent="0" algn="ctr">
              <a:buNone/>
            </a:pPr>
            <a:r>
              <a:rPr lang="en-US" sz="2400" dirty="0"/>
              <a:t>The TRECS Institute</a:t>
            </a:r>
          </a:p>
          <a:p>
            <a:pPr marL="0" indent="0" algn="ctr">
              <a:buNone/>
            </a:pPr>
            <a:r>
              <a:rPr lang="en-US" sz="2400" dirty="0"/>
              <a:t>484-557-6980</a:t>
            </a:r>
          </a:p>
          <a:p>
            <a:pPr marL="0" indent="0" algn="ctr">
              <a:buNone/>
            </a:pPr>
            <a:r>
              <a:rPr lang="en-US" sz="2400" dirty="0"/>
              <a:t>johnwhitman@theTRECSinstitute.org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1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            </a:t>
            </a:r>
            <a:r>
              <a:rPr lang="en-US" sz="3600" b="1" dirty="0"/>
              <a:t>Meet Gertie</a:t>
            </a:r>
          </a:p>
        </p:txBody>
      </p:sp>
      <p:pic>
        <p:nvPicPr>
          <p:cNvPr id="6" name="Picture 2" descr="elderly-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67" y="1193565"/>
            <a:ext cx="8339809" cy="5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51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FCE0D-BFB7-4379-ADC9-CE8C2500D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867747"/>
            <a:ext cx="9860157" cy="538065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200" b="1" dirty="0"/>
              <a:t>         </a:t>
            </a:r>
            <a:r>
              <a:rPr lang="en-US" sz="3600" b="1" dirty="0"/>
              <a:t>Why the term “No Brainer”?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       Why a special initiative to identify </a:t>
            </a:r>
          </a:p>
          <a:p>
            <a:pPr marL="0" indent="0">
              <a:buNone/>
            </a:pPr>
            <a:r>
              <a:rPr lang="en-US" sz="3600" b="1" dirty="0"/>
              <a:t>                     “No Brainers”?</a:t>
            </a:r>
          </a:p>
        </p:txBody>
      </p:sp>
    </p:spTree>
    <p:extLst>
      <p:ext uri="{BB962C8B-B14F-4D97-AF65-F5344CB8AC3E}">
        <p14:creationId xmlns:p14="http://schemas.microsoft.com/office/powerpoint/2010/main" val="151447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5C55-D12E-49D6-9D87-1035EEF44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400530"/>
          </a:xfrm>
        </p:spPr>
        <p:txBody>
          <a:bodyPr/>
          <a:lstStyle/>
          <a:p>
            <a:pPr algn="ctr"/>
            <a:r>
              <a:rPr lang="en-US" sz="3600" b="1" dirty="0"/>
              <a:t>     </a:t>
            </a:r>
            <a:r>
              <a:rPr lang="en-US" sz="3200" b="1" dirty="0"/>
              <a:t>What is a “No Brainer?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9F25F-E842-43E0-AB0C-8E8BDE3CF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69774"/>
            <a:ext cx="9839671" cy="4919869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A current practice within long term care, potentially driven by antiquated operational or reimbursement regulations, historical practice patterns, resident or family demands, that have two undeniable outcomes:</a:t>
            </a:r>
          </a:p>
          <a:p>
            <a:pPr lvl="1"/>
            <a:endParaRPr lang="en-US" sz="2800" dirty="0"/>
          </a:p>
          <a:p>
            <a:pPr marL="914400" lvl="2" indent="0">
              <a:buNone/>
            </a:pPr>
            <a:r>
              <a:rPr lang="en-US" sz="2400" dirty="0"/>
              <a:t>1) The outcome is not in the resident’s best interest			</a:t>
            </a:r>
          </a:p>
          <a:p>
            <a:pPr marL="914400" lvl="2" indent="0">
              <a:buNone/>
            </a:pPr>
            <a:r>
              <a:rPr lang="en-US" sz="2400" dirty="0"/>
              <a:t>     from a quality of care perspective				</a:t>
            </a:r>
          </a:p>
          <a:p>
            <a:pPr marL="914400" lvl="2" indent="0">
              <a:buNone/>
            </a:pPr>
            <a:r>
              <a:rPr lang="en-US" sz="2400" dirty="0"/>
              <a:t>2) The practice results in wasted and unnecessary       	spending for our health care system</a:t>
            </a:r>
          </a:p>
        </p:txBody>
      </p:sp>
    </p:spTree>
    <p:extLst>
      <p:ext uri="{BB962C8B-B14F-4D97-AF65-F5344CB8AC3E}">
        <p14:creationId xmlns:p14="http://schemas.microsoft.com/office/powerpoint/2010/main" val="303678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38BB-5059-4EB8-9BAA-69BA37FB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69340" cy="1400530"/>
          </a:xfrm>
        </p:spPr>
        <p:txBody>
          <a:bodyPr/>
          <a:lstStyle/>
          <a:p>
            <a:r>
              <a:rPr lang="en-US" sz="3200" b="1" dirty="0"/>
              <a:t>     The Goals of this Initiative &amp; Today’s Summit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D2215-B098-47EC-AA03-75F30137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227909"/>
            <a:ext cx="10631489" cy="5869577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/>
              <a:t>To raise the level of awareness concerning the built in “quality depressors” and “wasted spending” that is unavoidable given 	the current systems restraints															</a:t>
            </a:r>
          </a:p>
          <a:p>
            <a:r>
              <a:rPr lang="en-US" sz="7400" dirty="0"/>
              <a:t>To identify as many “No Brainers” as possible 									</a:t>
            </a:r>
          </a:p>
          <a:p>
            <a:r>
              <a:rPr lang="en-US" sz="7400" dirty="0"/>
              <a:t>To encourage CMS to develop an expedited review process to respond to “No Brainers” in a timely manner (Not 4 years!)				</a:t>
            </a:r>
          </a:p>
          <a:p>
            <a:r>
              <a:rPr lang="en-US" sz="7400" dirty="0"/>
              <a:t>To provide managed care companies, insurance companies, ACOs and other 3</a:t>
            </a:r>
            <a:r>
              <a:rPr lang="en-US" sz="7400" baseline="30000" dirty="0"/>
              <a:t>rd</a:t>
            </a:r>
            <a:r>
              <a:rPr lang="en-US" sz="7400" dirty="0"/>
              <a:t> party payers with justifications to make appropriate internal changes now to increase quality and reduce costs						</a:t>
            </a:r>
          </a:p>
          <a:p>
            <a:r>
              <a:rPr lang="en-US" sz="7400" dirty="0"/>
              <a:t>To identify specific research opportunities to help advance 	needed changes resulting in improved quality for residents and reduced costs for our health care system (Access to accurate numbers)</a:t>
            </a:r>
          </a:p>
          <a:p>
            <a:pPr marL="0" indent="0">
              <a:buNone/>
            </a:pPr>
            <a:r>
              <a:rPr lang="en-US" sz="7400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2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7D81-6511-4799-B7ED-9EBCF159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93" y="257608"/>
            <a:ext cx="9404723" cy="1698265"/>
          </a:xfrm>
        </p:spPr>
        <p:txBody>
          <a:bodyPr/>
          <a:lstStyle/>
          <a:p>
            <a:pPr algn="ctr"/>
            <a:r>
              <a:rPr lang="en-US" sz="3600" dirty="0"/>
              <a:t> </a:t>
            </a:r>
            <a:r>
              <a:rPr lang="en-US" sz="3200" b="1" dirty="0"/>
              <a:t>Process to Advance the “No Brainer”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81E75-9A4C-4052-8EEC-3BBEA83EE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492" y="960290"/>
            <a:ext cx="9404723" cy="529327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Introduce the “NO BRAINER” concept to the many nation associations actively involved in long term care						</a:t>
            </a:r>
          </a:p>
          <a:p>
            <a:r>
              <a:rPr lang="en-US" sz="2400" dirty="0"/>
              <a:t>Have these associations distribute the details to their members and encourage active participation						</a:t>
            </a:r>
          </a:p>
          <a:p>
            <a:r>
              <a:rPr lang="en-US" sz="2400" dirty="0"/>
              <a:t>Review suggested “NO BRAINERS” as submitted to confirm appropriateness and prevent duplication							</a:t>
            </a:r>
          </a:p>
          <a:p>
            <a:r>
              <a:rPr lang="en-US" sz="2400" dirty="0"/>
              <a:t>Submit to a clinical review committee to confirm the quality improvement potential by eliminating the “No Brainer”										</a:t>
            </a:r>
          </a:p>
          <a:p>
            <a:r>
              <a:rPr lang="en-US" sz="2400" dirty="0"/>
              <a:t>Submit to a financial review committee to confirm the cost savings potential by eliminating the “No Brainer” </a:t>
            </a:r>
          </a:p>
        </p:txBody>
      </p:sp>
    </p:spTree>
    <p:extLst>
      <p:ext uri="{BB962C8B-B14F-4D97-AF65-F5344CB8AC3E}">
        <p14:creationId xmlns:p14="http://schemas.microsoft.com/office/powerpoint/2010/main" val="337143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6AC4-1C27-4C51-9332-301D7C43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09" y="217402"/>
            <a:ext cx="9404723" cy="1400530"/>
          </a:xfrm>
        </p:spPr>
        <p:txBody>
          <a:bodyPr/>
          <a:lstStyle/>
          <a:p>
            <a:pPr algn="ctr"/>
            <a:r>
              <a:rPr lang="en-US" sz="3200" b="1" dirty="0"/>
              <a:t>A One Day Invitation Only Summit </a:t>
            </a:r>
            <a:br>
              <a:rPr lang="en-US" sz="3600" b="1" dirty="0"/>
            </a:br>
            <a:r>
              <a:rPr lang="en-US" sz="2400" dirty="0"/>
              <a:t>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83DA7-9859-49C6-97E7-14B8E1692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199" y="1334278"/>
            <a:ext cx="9789691" cy="5306320"/>
          </a:xfrm>
        </p:spPr>
        <p:txBody>
          <a:bodyPr>
            <a:normAutofit/>
          </a:bodyPr>
          <a:lstStyle/>
          <a:p>
            <a:r>
              <a:rPr lang="en-US" sz="2400" dirty="0"/>
              <a:t>Provide attendees with a detailed overview of the key “No Brainers” identified and their quality and cost implications 	</a:t>
            </a:r>
          </a:p>
          <a:p>
            <a:r>
              <a:rPr lang="en-US" sz="2400" dirty="0"/>
              <a:t>Facilitate an open discussion with all attendees to discuss changes needed to remove these “No Brainers” from long-term care 	 </a:t>
            </a:r>
          </a:p>
          <a:p>
            <a:r>
              <a:rPr lang="en-US" sz="2400" dirty="0"/>
              <a:t>Discuss opportunities for insurance companies, managed care companies, ACOs and other risk bearing entities to adopt changes necessary to eliminate the “No Brainers” discovered</a:t>
            </a:r>
          </a:p>
          <a:p>
            <a:r>
              <a:rPr lang="en-US" sz="2400" dirty="0"/>
              <a:t>Identify new research opportunities that will help refine our current long-term care system and national policy governing it, thereby allowing for improved quality and reduced costs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6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094D-E23A-4C87-B92B-043290AC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54" y="723938"/>
            <a:ext cx="9404723" cy="1400530"/>
          </a:xfrm>
        </p:spPr>
        <p:txBody>
          <a:bodyPr/>
          <a:lstStyle/>
          <a:p>
            <a:pPr algn="ctr"/>
            <a:r>
              <a:rPr lang="en-US" sz="3200" b="1" dirty="0"/>
              <a:t>Present Findings to CMS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0FF6F-FD8F-4C28-95A2-999E2801B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026" y="1784258"/>
            <a:ext cx="9891186" cy="4195481"/>
          </a:xfrm>
        </p:spPr>
        <p:txBody>
          <a:bodyPr>
            <a:normAutofit/>
          </a:bodyPr>
          <a:lstStyle/>
          <a:p>
            <a:r>
              <a:rPr lang="en-US" sz="2400" dirty="0"/>
              <a:t>Present findings to CMS with the goal of…  																	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b="1" i="1" dirty="0"/>
              <a:t>CMS Implementing an expedited process to eliminate key </a:t>
            </a:r>
          </a:p>
          <a:p>
            <a:pPr marL="0" indent="0">
              <a:buNone/>
            </a:pPr>
            <a:r>
              <a:rPr lang="en-US" sz="2400" b="1" i="1" dirty="0"/>
              <a:t>        “No Brainers” which would result in improved quality of care </a:t>
            </a:r>
          </a:p>
          <a:p>
            <a:pPr marL="0" indent="0">
              <a:buNone/>
            </a:pPr>
            <a:r>
              <a:rPr lang="en-US" sz="2400" b="1" i="1" dirty="0"/>
              <a:t>         and a reduction in wasted and unnecessary spending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302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D7E9-48B0-4358-8F88-2B07A859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Present Findings to </a:t>
            </a:r>
            <a:br>
              <a:rPr lang="en-US" sz="3200" b="1" dirty="0"/>
            </a:br>
            <a:r>
              <a:rPr lang="en-US" sz="3200" b="1" dirty="0"/>
              <a:t>Major Third-Party Payers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545E5-6DF7-4D07-B6D2-BEC4CDEF4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141068" cy="4195481"/>
          </a:xfrm>
        </p:spPr>
        <p:txBody>
          <a:bodyPr/>
          <a:lstStyle/>
          <a:p>
            <a:r>
              <a:rPr lang="en-US" sz="2400" dirty="0"/>
              <a:t>Present findings to major third-party payers across America with the goal of…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	    </a:t>
            </a:r>
            <a:r>
              <a:rPr lang="en-US" sz="2400" b="1" i="1" dirty="0"/>
              <a:t>Encouraging third party payers to eliminate the </a:t>
            </a:r>
          </a:p>
          <a:p>
            <a:pPr marL="0" indent="0">
              <a:buNone/>
            </a:pPr>
            <a:r>
              <a:rPr lang="en-US" sz="2400" b="1" i="1" dirty="0"/>
              <a:t>         barriers causing the identified “No Brainers” which</a:t>
            </a:r>
          </a:p>
          <a:p>
            <a:pPr marL="0" indent="0">
              <a:buNone/>
            </a:pPr>
            <a:r>
              <a:rPr lang="en-US" sz="2400" b="1" i="1" dirty="0"/>
              <a:t>         would result in improved quality of care and a 				    reduction in wasted and unnecessary spending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17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27366</TotalTime>
  <Words>492</Words>
  <Application>Microsoft Office PowerPoint</Application>
  <PresentationFormat>Widescreen</PresentationFormat>
  <Paragraphs>121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Century Gothic</vt:lpstr>
      <vt:lpstr>Wingdings 3</vt:lpstr>
      <vt:lpstr>Ion</vt:lpstr>
      <vt:lpstr>                                                    A National Initiative to Identify &amp; Address  “NO BRAINERS” in Long Term Care     </vt:lpstr>
      <vt:lpstr>                      Meet Gertie</vt:lpstr>
      <vt:lpstr>PowerPoint Presentation</vt:lpstr>
      <vt:lpstr>     What is a “No Brainer? </vt:lpstr>
      <vt:lpstr>     The Goals of this Initiative &amp; Today’s Summit </vt:lpstr>
      <vt:lpstr> Process to Advance the “No Brainer” Initiative</vt:lpstr>
      <vt:lpstr>A One Day Invitation Only Summit   </vt:lpstr>
      <vt:lpstr>Present Findings to CMS</vt:lpstr>
      <vt:lpstr>Present Findings to  Major Third-Party Payers</vt:lpstr>
      <vt:lpstr>Identify Research Opportunities that will Support Needed Changes </vt:lpstr>
      <vt:lpstr>                 Breakdown of “No Brainers”</vt:lpstr>
      <vt:lpstr>                       Top Picks for Today’s Summit</vt:lpstr>
      <vt:lpstr>                          Top “No Brainers”      From a Quality Improvement and Cost Reduction    </vt:lpstr>
      <vt:lpstr>    At the end of the day….            It for the Gerties of the world!</vt:lpstr>
      <vt:lpstr>PowerPoint Presentation</vt:lpstr>
      <vt:lpstr>          Please direct any questions to:</vt:lpstr>
    </vt:vector>
  </TitlesOfParts>
  <Company>Health Dimensions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9-18-17</dc:title>
  <dc:creator>John Whitman</dc:creator>
  <cp:lastModifiedBy>John WHITMAN</cp:lastModifiedBy>
  <cp:revision>184</cp:revision>
  <dcterms:created xsi:type="dcterms:W3CDTF">2016-02-23T14:10:59Z</dcterms:created>
  <dcterms:modified xsi:type="dcterms:W3CDTF">2018-12-05T18:54:21Z</dcterms:modified>
</cp:coreProperties>
</file>